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161" d="100"/>
          <a:sy n="161" d="100"/>
        </p:scale>
        <p:origin x="15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60001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3069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5425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13950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8BD9A-A803-42A6-96D4-1786FD6D08FC}"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4987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8BD9A-A803-42A6-96D4-1786FD6D08FC}" type="datetimeFigureOut">
              <a:rPr lang="en-US" smtClean="0"/>
              <a:t>10/31/2020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72031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8BD9A-A803-42A6-96D4-1786FD6D08FC}" type="datetimeFigureOut">
              <a:rPr lang="en-US" smtClean="0"/>
              <a:t>10/31/2020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9142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6819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35947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117620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61500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8BD9A-A803-42A6-96D4-1786FD6D08FC}" type="datetimeFigureOut">
              <a:rPr lang="en-US" smtClean="0"/>
              <a:t>10/31/2020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ED62B-4B97-491A-A49E-A6750F7200E9}" type="slidenum">
              <a:rPr lang="en-US" smtClean="0"/>
              <a:t>‹#›</a:t>
            </a:fld>
            <a:endParaRPr lang="en-US"/>
          </a:p>
        </p:txBody>
      </p:sp>
    </p:spTree>
    <p:extLst>
      <p:ext uri="{BB962C8B-B14F-4D97-AF65-F5344CB8AC3E}">
        <p14:creationId xmlns:p14="http://schemas.microsoft.com/office/powerpoint/2010/main" val="409094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PHIL 1290</a:t>
            </a:r>
          </a:p>
        </p:txBody>
      </p:sp>
      <p:sp>
        <p:nvSpPr>
          <p:cNvPr id="3" name="Subtitle 2"/>
          <p:cNvSpPr>
            <a:spLocks noGrp="1"/>
          </p:cNvSpPr>
          <p:nvPr>
            <p:ph type="subTitle" idx="1"/>
          </p:nvPr>
        </p:nvSpPr>
        <p:spPr/>
        <p:txBody>
          <a:bodyPr/>
          <a:lstStyle/>
          <a:p>
            <a:r>
              <a:rPr lang="en-US" dirty="0"/>
              <a:t>CHAPTER 6 of </a:t>
            </a:r>
            <a:r>
              <a:rPr lang="en-US" u="sng" dirty="0"/>
              <a:t>Critical Thinking</a:t>
            </a:r>
            <a:r>
              <a:rPr lang="en-US" dirty="0"/>
              <a:t> by Andrew Lawless</a:t>
            </a:r>
          </a:p>
          <a:p>
            <a:r>
              <a:rPr lang="en-US" dirty="0"/>
              <a:t>“Testing for Validity” Part 3</a:t>
            </a:r>
          </a:p>
          <a:p>
            <a:endParaRPr lang="en-US" dirty="0"/>
          </a:p>
          <a:p>
            <a:endParaRPr lang="en-US" dirty="0"/>
          </a:p>
        </p:txBody>
      </p:sp>
    </p:spTree>
    <p:extLst>
      <p:ext uri="{BB962C8B-B14F-4D97-AF65-F5344CB8AC3E}">
        <p14:creationId xmlns:p14="http://schemas.microsoft.com/office/powerpoint/2010/main" val="38225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0" y="0"/>
            <a:ext cx="8229600" cy="1143000"/>
          </a:xfrm>
        </p:spPr>
        <p:txBody>
          <a:bodyPr/>
          <a:lstStyle/>
          <a:p>
            <a:pPr eaLnBrk="1" hangingPunct="1"/>
            <a:r>
              <a:rPr lang="en-US"/>
              <a:t>Proof of Validity</a:t>
            </a:r>
          </a:p>
        </p:txBody>
      </p:sp>
      <p:sp>
        <p:nvSpPr>
          <p:cNvPr id="16387" name="Rectangle 3"/>
          <p:cNvSpPr>
            <a:spLocks noGrp="1" noChangeArrowheads="1"/>
          </p:cNvSpPr>
          <p:nvPr>
            <p:ph type="body" idx="1"/>
          </p:nvPr>
        </p:nvSpPr>
        <p:spPr>
          <a:xfrm>
            <a:off x="1981200" y="1295401"/>
            <a:ext cx="8229600" cy="4830763"/>
          </a:xfrm>
        </p:spPr>
        <p:txBody>
          <a:bodyPr/>
          <a:lstStyle/>
          <a:p>
            <a:pPr eaLnBrk="1" hangingPunct="1"/>
            <a:r>
              <a:rPr lang="en-US"/>
              <a:t>Some valid argument forms and logical equivalences, in a number that varies from system to system, amount to rules of inference, since they are used to deduce the conclusion of a valid argument from its premises.</a:t>
            </a:r>
          </a:p>
          <a:p>
            <a:pPr eaLnBrk="1" hangingPunct="1"/>
            <a:r>
              <a:rPr lang="en-US"/>
              <a:t>Those argument forms are considered </a:t>
            </a:r>
            <a:r>
              <a:rPr lang="en-US" i="1"/>
              <a:t>basic</a:t>
            </a:r>
            <a:r>
              <a:rPr lang="en-US"/>
              <a:t> in the sense that they are </a:t>
            </a:r>
            <a:r>
              <a:rPr lang="en-US" i="1"/>
              <a:t>accepted without proof</a:t>
            </a:r>
            <a:r>
              <a:rPr lang="en-US"/>
              <a:t>.  </a:t>
            </a:r>
          </a:p>
          <a:p>
            <a:pPr eaLnBrk="1" hangingPunct="1"/>
            <a:endParaRPr lang="en-US"/>
          </a:p>
          <a:p>
            <a:pPr eaLnBrk="1" hangingPunct="1"/>
            <a:endParaRPr lang="en-US"/>
          </a:p>
        </p:txBody>
      </p:sp>
    </p:spTree>
    <p:extLst>
      <p:ext uri="{BB962C8B-B14F-4D97-AF65-F5344CB8AC3E}">
        <p14:creationId xmlns:p14="http://schemas.microsoft.com/office/powerpoint/2010/main" val="2589254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Proof of Validity</a:t>
            </a:r>
          </a:p>
        </p:txBody>
      </p:sp>
      <p:sp>
        <p:nvSpPr>
          <p:cNvPr id="17411" name="Rectangle 3"/>
          <p:cNvSpPr>
            <a:spLocks noGrp="1" noChangeArrowheads="1"/>
          </p:cNvSpPr>
          <p:nvPr>
            <p:ph type="body" idx="1"/>
          </p:nvPr>
        </p:nvSpPr>
        <p:spPr/>
        <p:txBody>
          <a:bodyPr/>
          <a:lstStyle/>
          <a:p>
            <a:pPr eaLnBrk="1" hangingPunct="1"/>
            <a:r>
              <a:rPr lang="en-US"/>
              <a:t>For any valid argument whose form differs from one of the basic rules of inference, its validity is </a:t>
            </a:r>
            <a:r>
              <a:rPr lang="en-US" i="1"/>
              <a:t>in principle </a:t>
            </a:r>
            <a:r>
              <a:rPr lang="en-US"/>
              <a:t>demonstrable by constructing a proof.</a:t>
            </a:r>
          </a:p>
          <a:p>
            <a:pPr eaLnBrk="1" hangingPunct="1"/>
            <a:endParaRPr lang="en-US"/>
          </a:p>
          <a:p>
            <a:pPr eaLnBrk="1" hangingPunct="1"/>
            <a:r>
              <a:rPr lang="en-US"/>
              <a:t>Any argument for which it is NOT possible </a:t>
            </a:r>
            <a:r>
              <a:rPr lang="en-US" i="1"/>
              <a:t>at least in principle</a:t>
            </a:r>
            <a:r>
              <a:rPr lang="en-US"/>
              <a:t> to show its validity with a proof is invalid.</a:t>
            </a:r>
          </a:p>
          <a:p>
            <a:pPr eaLnBrk="1" hangingPunct="1">
              <a:buFontTx/>
              <a:buNone/>
            </a:pPr>
            <a:endParaRPr lang="en-US"/>
          </a:p>
        </p:txBody>
      </p:sp>
    </p:spTree>
    <p:extLst>
      <p:ext uri="{BB962C8B-B14F-4D97-AF65-F5344CB8AC3E}">
        <p14:creationId xmlns:p14="http://schemas.microsoft.com/office/powerpoint/2010/main" val="3610817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dirty="0"/>
              <a:t>Rules of Inference (Table 6.10)</a:t>
            </a:r>
          </a:p>
        </p:txBody>
      </p:sp>
      <p:sp>
        <p:nvSpPr>
          <p:cNvPr id="110595" name="Rectangle 3"/>
          <p:cNvSpPr>
            <a:spLocks noGrp="1" noChangeArrowheads="1"/>
          </p:cNvSpPr>
          <p:nvPr>
            <p:ph type="body" sz="half" idx="1"/>
          </p:nvPr>
        </p:nvSpPr>
        <p:spPr>
          <a:xfrm>
            <a:off x="2057400" y="1600201"/>
            <a:ext cx="4038600" cy="4525963"/>
          </a:xfrm>
        </p:spPr>
        <p:txBody>
          <a:bodyPr>
            <a:normAutofit lnSpcReduction="10000"/>
          </a:bodyPr>
          <a:lstStyle/>
          <a:p>
            <a:pPr eaLnBrk="1" hangingPunct="1">
              <a:lnSpc>
                <a:spcPct val="90000"/>
              </a:lnSpc>
            </a:pPr>
            <a:r>
              <a:rPr lang="en-US" u="sng"/>
              <a:t>Modus Ponens (MP)</a:t>
            </a:r>
          </a:p>
          <a:p>
            <a:pPr eaLnBrk="1" hangingPunct="1">
              <a:lnSpc>
                <a:spcPct val="90000"/>
              </a:lnSpc>
            </a:pPr>
            <a:r>
              <a:rPr lang="en-US"/>
              <a:t>P  -&gt;  Q</a:t>
            </a:r>
          </a:p>
          <a:p>
            <a:pPr eaLnBrk="1" hangingPunct="1">
              <a:lnSpc>
                <a:spcPct val="90000"/>
              </a:lnSpc>
            </a:pPr>
            <a:r>
              <a:rPr lang="en-US" u="sng"/>
              <a:t>P</a:t>
            </a:r>
            <a:endParaRPr lang="en-US"/>
          </a:p>
          <a:p>
            <a:pPr eaLnBrk="1" hangingPunct="1">
              <a:lnSpc>
                <a:spcPct val="90000"/>
              </a:lnSpc>
            </a:pPr>
            <a:r>
              <a:rPr lang="en-US"/>
              <a:t>Q</a:t>
            </a:r>
          </a:p>
          <a:p>
            <a:pPr eaLnBrk="1" hangingPunct="1">
              <a:lnSpc>
                <a:spcPct val="90000"/>
              </a:lnSpc>
            </a:pPr>
            <a:endParaRPr lang="en-US" u="sng"/>
          </a:p>
          <a:p>
            <a:pPr eaLnBrk="1" hangingPunct="1">
              <a:lnSpc>
                <a:spcPct val="90000"/>
              </a:lnSpc>
            </a:pPr>
            <a:r>
              <a:rPr lang="en-US" u="sng"/>
              <a:t>Modus Tollens (MT)</a:t>
            </a:r>
          </a:p>
          <a:p>
            <a:pPr eaLnBrk="1" hangingPunct="1">
              <a:lnSpc>
                <a:spcPct val="90000"/>
              </a:lnSpc>
            </a:pPr>
            <a:r>
              <a:rPr lang="en-US"/>
              <a:t>P  -&gt;  Q</a:t>
            </a:r>
          </a:p>
          <a:p>
            <a:pPr eaLnBrk="1" hangingPunct="1">
              <a:lnSpc>
                <a:spcPct val="90000"/>
              </a:lnSpc>
            </a:pPr>
            <a:r>
              <a:rPr lang="en-US" u="sng"/>
              <a:t>~Q</a:t>
            </a:r>
          </a:p>
          <a:p>
            <a:pPr eaLnBrk="1" hangingPunct="1">
              <a:lnSpc>
                <a:spcPct val="90000"/>
              </a:lnSpc>
            </a:pPr>
            <a:r>
              <a:rPr lang="en-US"/>
              <a:t>~P</a:t>
            </a:r>
          </a:p>
        </p:txBody>
      </p:sp>
      <p:sp>
        <p:nvSpPr>
          <p:cNvPr id="110596" name="Rectangle 4"/>
          <p:cNvSpPr>
            <a:spLocks noGrp="1" noChangeArrowheads="1"/>
          </p:cNvSpPr>
          <p:nvPr>
            <p:ph type="body" sz="half" idx="2"/>
          </p:nvPr>
        </p:nvSpPr>
        <p:spPr/>
        <p:txBody>
          <a:bodyPr/>
          <a:lstStyle/>
          <a:p>
            <a:pPr eaLnBrk="1" hangingPunct="1">
              <a:lnSpc>
                <a:spcPct val="90000"/>
              </a:lnSpc>
            </a:pPr>
            <a:r>
              <a:rPr lang="en-US" u="sng" dirty="0"/>
              <a:t>Chain Syllogism (CS)</a:t>
            </a:r>
          </a:p>
          <a:p>
            <a:pPr eaLnBrk="1" hangingPunct="1">
              <a:lnSpc>
                <a:spcPct val="90000"/>
              </a:lnSpc>
            </a:pPr>
            <a:r>
              <a:rPr lang="en-US" dirty="0"/>
              <a:t>P  -&gt;  Q</a:t>
            </a:r>
          </a:p>
          <a:p>
            <a:pPr eaLnBrk="1" hangingPunct="1">
              <a:lnSpc>
                <a:spcPct val="90000"/>
              </a:lnSpc>
            </a:pPr>
            <a:r>
              <a:rPr lang="en-US" u="sng" dirty="0"/>
              <a:t>Q  -&gt;  R</a:t>
            </a:r>
          </a:p>
          <a:p>
            <a:pPr eaLnBrk="1" hangingPunct="1">
              <a:lnSpc>
                <a:spcPct val="90000"/>
              </a:lnSpc>
            </a:pPr>
            <a:r>
              <a:rPr lang="en-US" dirty="0"/>
              <a:t>P  -&gt;  R</a:t>
            </a:r>
          </a:p>
          <a:p>
            <a:pPr eaLnBrk="1" hangingPunct="1">
              <a:lnSpc>
                <a:spcPct val="90000"/>
              </a:lnSpc>
            </a:pPr>
            <a:endParaRPr lang="en-US" u="sng" dirty="0"/>
          </a:p>
        </p:txBody>
      </p:sp>
    </p:spTree>
    <p:extLst>
      <p:ext uri="{BB962C8B-B14F-4D97-AF65-F5344CB8AC3E}">
        <p14:creationId xmlns:p14="http://schemas.microsoft.com/office/powerpoint/2010/main" val="1406641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dirty="0"/>
              <a:t>Rules of Inference</a:t>
            </a:r>
          </a:p>
        </p:txBody>
      </p:sp>
      <p:sp>
        <p:nvSpPr>
          <p:cNvPr id="111619" name="Rectangle 3"/>
          <p:cNvSpPr>
            <a:spLocks noGrp="1" noChangeArrowheads="1"/>
          </p:cNvSpPr>
          <p:nvPr>
            <p:ph type="body" sz="half" idx="1"/>
          </p:nvPr>
        </p:nvSpPr>
        <p:spPr/>
        <p:txBody>
          <a:bodyPr/>
          <a:lstStyle/>
          <a:p>
            <a:pPr eaLnBrk="1" hangingPunct="1"/>
            <a:r>
              <a:rPr lang="en-US" sz="2400" u="sng" dirty="0"/>
              <a:t>Disjunctive Syllogism (DS)</a:t>
            </a:r>
          </a:p>
          <a:p>
            <a:pPr eaLnBrk="1" hangingPunct="1"/>
            <a:endParaRPr lang="en-US" sz="2400" dirty="0"/>
          </a:p>
          <a:p>
            <a:pPr eaLnBrk="1" hangingPunct="1"/>
            <a:r>
              <a:rPr lang="en-US" sz="2400" dirty="0"/>
              <a:t>P  v  Q</a:t>
            </a:r>
          </a:p>
          <a:p>
            <a:pPr eaLnBrk="1" hangingPunct="1"/>
            <a:r>
              <a:rPr lang="en-US" sz="2400" u="sng" dirty="0"/>
              <a:t>~P</a:t>
            </a:r>
          </a:p>
          <a:p>
            <a:pPr eaLnBrk="1" hangingPunct="1"/>
            <a:r>
              <a:rPr lang="en-US" sz="2400" dirty="0"/>
              <a:t>Q</a:t>
            </a:r>
          </a:p>
          <a:p>
            <a:pPr eaLnBrk="1" hangingPunct="1"/>
            <a:endParaRPr lang="en-US" sz="2400" dirty="0"/>
          </a:p>
          <a:p>
            <a:pPr marL="0" indent="0">
              <a:buNone/>
            </a:pPr>
            <a:endParaRPr lang="en-US" sz="2400" dirty="0"/>
          </a:p>
        </p:txBody>
      </p:sp>
      <p:sp>
        <p:nvSpPr>
          <p:cNvPr id="111620" name="Rectangle 4"/>
          <p:cNvSpPr>
            <a:spLocks noGrp="1" noChangeArrowheads="1"/>
          </p:cNvSpPr>
          <p:nvPr>
            <p:ph type="body" sz="half" idx="2"/>
          </p:nvPr>
        </p:nvSpPr>
        <p:spPr/>
        <p:txBody>
          <a:bodyPr/>
          <a:lstStyle/>
          <a:p>
            <a:pPr eaLnBrk="1" hangingPunct="1"/>
            <a:r>
              <a:rPr lang="en-US" sz="2400" u="sng" dirty="0"/>
              <a:t>Simplification (</a:t>
            </a:r>
            <a:r>
              <a:rPr lang="en-US" sz="2400" u="sng" dirty="0" err="1"/>
              <a:t>Simp</a:t>
            </a:r>
            <a:r>
              <a:rPr lang="en-US" sz="2400" u="sng" dirty="0"/>
              <a:t>)</a:t>
            </a:r>
          </a:p>
          <a:p>
            <a:pPr eaLnBrk="1" hangingPunct="1"/>
            <a:endParaRPr lang="en-US" sz="2400" u="sng" dirty="0"/>
          </a:p>
          <a:p>
            <a:pPr eaLnBrk="1" hangingPunct="1"/>
            <a:r>
              <a:rPr lang="en-US" sz="2400" u="sng" dirty="0"/>
              <a:t>P  &amp;  Q</a:t>
            </a:r>
          </a:p>
          <a:p>
            <a:pPr eaLnBrk="1" hangingPunct="1"/>
            <a:r>
              <a:rPr lang="en-US" sz="2400" dirty="0"/>
              <a:t>P</a:t>
            </a:r>
          </a:p>
          <a:p>
            <a:pPr eaLnBrk="1" hangingPunct="1"/>
            <a:endParaRPr lang="en-US" sz="2400" dirty="0"/>
          </a:p>
          <a:p>
            <a:pPr eaLnBrk="1" hangingPunct="1"/>
            <a:endParaRPr lang="en-US" sz="2400" u="sng" dirty="0"/>
          </a:p>
          <a:p>
            <a:pPr marL="0" indent="0">
              <a:buNone/>
            </a:pPr>
            <a:endParaRPr lang="en-US" sz="2400" u="sng" dirty="0"/>
          </a:p>
        </p:txBody>
      </p:sp>
    </p:spTree>
    <p:extLst>
      <p:ext uri="{BB962C8B-B14F-4D97-AF65-F5344CB8AC3E}">
        <p14:creationId xmlns:p14="http://schemas.microsoft.com/office/powerpoint/2010/main" val="3373428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a:t>Basic Rules of Inference</a:t>
            </a:r>
          </a:p>
        </p:txBody>
      </p:sp>
      <p:sp>
        <p:nvSpPr>
          <p:cNvPr id="112643" name="Rectangle 3"/>
          <p:cNvSpPr>
            <a:spLocks noGrp="1" noChangeArrowheads="1"/>
          </p:cNvSpPr>
          <p:nvPr>
            <p:ph type="body" sz="half" idx="1"/>
          </p:nvPr>
        </p:nvSpPr>
        <p:spPr>
          <a:xfrm>
            <a:off x="3733800" y="1600201"/>
            <a:ext cx="4038600" cy="4525963"/>
          </a:xfrm>
        </p:spPr>
        <p:txBody>
          <a:bodyPr>
            <a:normAutofit lnSpcReduction="10000"/>
          </a:bodyPr>
          <a:lstStyle/>
          <a:p>
            <a:pPr eaLnBrk="1" hangingPunct="1"/>
            <a:r>
              <a:rPr lang="en-US" sz="2400" u="sng"/>
              <a:t>Conjunction (Conj)</a:t>
            </a:r>
          </a:p>
          <a:p>
            <a:pPr eaLnBrk="1" hangingPunct="1"/>
            <a:endParaRPr lang="en-US" sz="2400" u="sng"/>
          </a:p>
          <a:p>
            <a:pPr eaLnBrk="1" hangingPunct="1"/>
            <a:r>
              <a:rPr lang="en-US" sz="2400"/>
              <a:t>P</a:t>
            </a:r>
          </a:p>
          <a:p>
            <a:pPr eaLnBrk="1" hangingPunct="1"/>
            <a:r>
              <a:rPr lang="en-US" sz="2400" u="sng"/>
              <a:t>Q__</a:t>
            </a:r>
          </a:p>
          <a:p>
            <a:pPr eaLnBrk="1" hangingPunct="1"/>
            <a:r>
              <a:rPr lang="en-US" sz="2400"/>
              <a:t>P &amp; Q</a:t>
            </a:r>
          </a:p>
          <a:p>
            <a:pPr eaLnBrk="1" hangingPunct="1"/>
            <a:endParaRPr lang="en-US" sz="2400"/>
          </a:p>
          <a:p>
            <a:pPr eaLnBrk="1" hangingPunct="1"/>
            <a:r>
              <a:rPr lang="en-US" sz="2400" u="sng"/>
              <a:t>Addition (Add)</a:t>
            </a:r>
          </a:p>
          <a:p>
            <a:pPr eaLnBrk="1" hangingPunct="1"/>
            <a:endParaRPr lang="en-US" sz="2400" u="sng"/>
          </a:p>
          <a:p>
            <a:pPr eaLnBrk="1" hangingPunct="1"/>
            <a:r>
              <a:rPr lang="en-US" sz="2400" u="sng"/>
              <a:t>P___</a:t>
            </a:r>
          </a:p>
          <a:p>
            <a:pPr eaLnBrk="1" hangingPunct="1"/>
            <a:r>
              <a:rPr lang="en-US" sz="2400"/>
              <a:t>P v Q</a:t>
            </a:r>
          </a:p>
        </p:txBody>
      </p:sp>
    </p:spTree>
    <p:extLst>
      <p:ext uri="{BB962C8B-B14F-4D97-AF65-F5344CB8AC3E}">
        <p14:creationId xmlns:p14="http://schemas.microsoft.com/office/powerpoint/2010/main" val="3167707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dirty="0"/>
              <a:t>Equivalents (Table 6.11)</a:t>
            </a:r>
          </a:p>
        </p:txBody>
      </p:sp>
      <p:sp>
        <p:nvSpPr>
          <p:cNvPr id="114691" name="Rectangle 3"/>
          <p:cNvSpPr>
            <a:spLocks noGrp="1" noChangeArrowheads="1"/>
          </p:cNvSpPr>
          <p:nvPr>
            <p:ph type="body" sz="half" idx="1"/>
          </p:nvPr>
        </p:nvSpPr>
        <p:spPr/>
        <p:txBody>
          <a:bodyPr/>
          <a:lstStyle/>
          <a:p>
            <a:pPr eaLnBrk="1" hangingPunct="1"/>
            <a:r>
              <a:rPr lang="en-US" sz="2400" u="sng" dirty="0"/>
              <a:t>Double Negation (DN)</a:t>
            </a:r>
          </a:p>
          <a:p>
            <a:pPr eaLnBrk="1" hangingPunct="1"/>
            <a:endParaRPr lang="en-US" sz="2400" u="sng" dirty="0"/>
          </a:p>
          <a:p>
            <a:pPr eaLnBrk="1" hangingPunct="1"/>
            <a:r>
              <a:rPr lang="en-US" sz="2400" dirty="0"/>
              <a:t>P  </a:t>
            </a:r>
            <a:r>
              <a:rPr lang="en-US" sz="2400" dirty="0">
                <a:sym typeface="Wingdings" pitchFamily="2" charset="2"/>
              </a:rPr>
              <a:t>= ~ ~P</a:t>
            </a:r>
          </a:p>
          <a:p>
            <a:pPr eaLnBrk="1" hangingPunct="1"/>
            <a:endParaRPr lang="en-US" sz="2400" dirty="0">
              <a:sym typeface="Wingdings" pitchFamily="2" charset="2"/>
            </a:endParaRPr>
          </a:p>
          <a:p>
            <a:pPr eaLnBrk="1" hangingPunct="1"/>
            <a:r>
              <a:rPr lang="en-US" sz="2400" u="sng" dirty="0">
                <a:sym typeface="Wingdings" pitchFamily="2" charset="2"/>
              </a:rPr>
              <a:t>De Morgen’s Rules (DM)</a:t>
            </a:r>
          </a:p>
          <a:p>
            <a:pPr eaLnBrk="1" hangingPunct="1"/>
            <a:endParaRPr lang="en-US" sz="2400" dirty="0">
              <a:sym typeface="Wingdings" pitchFamily="2" charset="2"/>
            </a:endParaRPr>
          </a:p>
          <a:p>
            <a:pPr eaLnBrk="1" hangingPunct="1"/>
            <a:r>
              <a:rPr lang="en-US" sz="2400" dirty="0">
                <a:sym typeface="Wingdings" pitchFamily="2" charset="2"/>
              </a:rPr>
              <a:t>~(P &amp; Q) = (~P v ~Q)</a:t>
            </a:r>
          </a:p>
          <a:p>
            <a:pPr eaLnBrk="1" hangingPunct="1"/>
            <a:endParaRPr lang="en-US" sz="2400" dirty="0">
              <a:sym typeface="Wingdings" pitchFamily="2" charset="2"/>
            </a:endParaRPr>
          </a:p>
          <a:p>
            <a:pPr eaLnBrk="1" hangingPunct="1"/>
            <a:r>
              <a:rPr lang="en-US" sz="2400" dirty="0">
                <a:sym typeface="Wingdings" pitchFamily="2" charset="2"/>
              </a:rPr>
              <a:t>~(P v Q) = (~P &amp; ~Q)</a:t>
            </a:r>
          </a:p>
        </p:txBody>
      </p:sp>
      <p:sp>
        <p:nvSpPr>
          <p:cNvPr id="114692" name="Rectangle 4"/>
          <p:cNvSpPr>
            <a:spLocks noGrp="1" noChangeArrowheads="1"/>
          </p:cNvSpPr>
          <p:nvPr>
            <p:ph type="body" sz="half" idx="2"/>
          </p:nvPr>
        </p:nvSpPr>
        <p:spPr/>
        <p:txBody>
          <a:bodyPr/>
          <a:lstStyle/>
          <a:p>
            <a:pPr eaLnBrk="1" hangingPunct="1"/>
            <a:r>
              <a:rPr lang="en-US" sz="2400" u="sng" dirty="0"/>
              <a:t>Commutation (</a:t>
            </a:r>
            <a:r>
              <a:rPr lang="en-US" sz="2400" u="sng" dirty="0" err="1"/>
              <a:t>Comm</a:t>
            </a:r>
            <a:r>
              <a:rPr lang="en-US" sz="2400" u="sng" dirty="0"/>
              <a:t>)</a:t>
            </a:r>
          </a:p>
          <a:p>
            <a:pPr eaLnBrk="1" hangingPunct="1"/>
            <a:endParaRPr lang="en-US" sz="2400" u="sng" dirty="0"/>
          </a:p>
          <a:p>
            <a:pPr eaLnBrk="1" hangingPunct="1"/>
            <a:r>
              <a:rPr lang="en-US" sz="2400" dirty="0"/>
              <a:t>(P v Q) </a:t>
            </a:r>
            <a:r>
              <a:rPr lang="en-US" sz="2400" dirty="0">
                <a:sym typeface="Wingdings" pitchFamily="2" charset="2"/>
              </a:rPr>
              <a:t>= (Q v P)</a:t>
            </a:r>
          </a:p>
          <a:p>
            <a:pPr eaLnBrk="1" hangingPunct="1"/>
            <a:endParaRPr lang="en-US" sz="2400" dirty="0">
              <a:sym typeface="Wingdings" pitchFamily="2" charset="2"/>
            </a:endParaRPr>
          </a:p>
          <a:p>
            <a:pPr eaLnBrk="1" hangingPunct="1"/>
            <a:r>
              <a:rPr lang="en-US" sz="2400" dirty="0">
                <a:sym typeface="Wingdings" pitchFamily="2" charset="2"/>
              </a:rPr>
              <a:t>(P &amp; Q) = (Q &amp; P)</a:t>
            </a:r>
            <a:endParaRPr lang="en-US" sz="2400" dirty="0"/>
          </a:p>
        </p:txBody>
      </p:sp>
    </p:spTree>
    <p:extLst>
      <p:ext uri="{BB962C8B-B14F-4D97-AF65-F5344CB8AC3E}">
        <p14:creationId xmlns:p14="http://schemas.microsoft.com/office/powerpoint/2010/main" val="960193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Equivalents</a:t>
            </a:r>
          </a:p>
        </p:txBody>
      </p:sp>
      <p:sp>
        <p:nvSpPr>
          <p:cNvPr id="3" name="Content Placeholder 2"/>
          <p:cNvSpPr>
            <a:spLocks noGrp="1"/>
          </p:cNvSpPr>
          <p:nvPr>
            <p:ph idx="1"/>
          </p:nvPr>
        </p:nvSpPr>
        <p:spPr/>
        <p:txBody>
          <a:bodyPr/>
          <a:lstStyle/>
          <a:p>
            <a:pPr>
              <a:lnSpc>
                <a:spcPct val="90000"/>
              </a:lnSpc>
            </a:pPr>
            <a:r>
              <a:rPr lang="en-US" u="sng" dirty="0"/>
              <a:t>Transposition </a:t>
            </a:r>
          </a:p>
          <a:p>
            <a:pPr>
              <a:lnSpc>
                <a:spcPct val="90000"/>
              </a:lnSpc>
            </a:pPr>
            <a:r>
              <a:rPr lang="en-US" dirty="0"/>
              <a:t>  (P  -&gt;  Q)   =  (~Q  -&gt;  ~P)</a:t>
            </a:r>
          </a:p>
          <a:p>
            <a:endParaRPr lang="en-US" dirty="0"/>
          </a:p>
        </p:txBody>
      </p:sp>
    </p:spTree>
    <p:extLst>
      <p:ext uri="{BB962C8B-B14F-4D97-AF65-F5344CB8AC3E}">
        <p14:creationId xmlns:p14="http://schemas.microsoft.com/office/powerpoint/2010/main" val="3992134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Equivalents</a:t>
            </a:r>
          </a:p>
        </p:txBody>
      </p:sp>
      <p:sp>
        <p:nvSpPr>
          <p:cNvPr id="3" name="Content Placeholder 2"/>
          <p:cNvSpPr>
            <a:spLocks noGrp="1"/>
          </p:cNvSpPr>
          <p:nvPr>
            <p:ph idx="1"/>
          </p:nvPr>
        </p:nvSpPr>
        <p:spPr/>
        <p:txBody>
          <a:bodyPr/>
          <a:lstStyle/>
          <a:p>
            <a:r>
              <a:rPr lang="en-US" u="sng" dirty="0"/>
              <a:t>Material implication</a:t>
            </a:r>
          </a:p>
          <a:p>
            <a:r>
              <a:rPr lang="en-US" dirty="0"/>
              <a:t>(P -&gt; Q) = (~P v Q)</a:t>
            </a:r>
          </a:p>
          <a:p>
            <a:endParaRPr lang="en-US" dirty="0"/>
          </a:p>
          <a:p>
            <a:r>
              <a:rPr lang="en-US" u="sng" dirty="0"/>
              <a:t>Material Equivalence </a:t>
            </a:r>
          </a:p>
          <a:p>
            <a:r>
              <a:rPr lang="en-US" dirty="0"/>
              <a:t>(P &lt;-&gt; Q) = ((P-&gt; Q) &amp; (Q-&gt; P))</a:t>
            </a:r>
          </a:p>
        </p:txBody>
      </p:sp>
    </p:spTree>
    <p:extLst>
      <p:ext uri="{BB962C8B-B14F-4D97-AF65-F5344CB8AC3E}">
        <p14:creationId xmlns:p14="http://schemas.microsoft.com/office/powerpoint/2010/main" val="2823141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t>Proving an argument</a:t>
            </a:r>
          </a:p>
        </p:txBody>
      </p:sp>
      <p:sp>
        <p:nvSpPr>
          <p:cNvPr id="23555" name="Rectangle 3"/>
          <p:cNvSpPr>
            <a:spLocks noGrp="1" noChangeArrowheads="1"/>
          </p:cNvSpPr>
          <p:nvPr>
            <p:ph type="body" idx="1"/>
          </p:nvPr>
        </p:nvSpPr>
        <p:spPr/>
        <p:txBody>
          <a:bodyPr/>
          <a:lstStyle/>
          <a:p>
            <a:pPr eaLnBrk="1" hangingPunct="1"/>
            <a:r>
              <a:rPr lang="en-US"/>
              <a:t>1) E -&gt; (A &amp; C)</a:t>
            </a:r>
          </a:p>
          <a:p>
            <a:pPr eaLnBrk="1" hangingPunct="1"/>
            <a:r>
              <a:rPr lang="en-US"/>
              <a:t>2) A -&gt; (F &amp; E)</a:t>
            </a:r>
          </a:p>
          <a:p>
            <a:pPr eaLnBrk="1" hangingPunct="1"/>
            <a:r>
              <a:rPr lang="en-US"/>
              <a:t>3) E  			/ </a:t>
            </a:r>
            <a:r>
              <a:rPr lang="en-US">
                <a:sym typeface="Symbol" pitchFamily="18" charset="2"/>
              </a:rPr>
              <a:t> </a:t>
            </a:r>
            <a:r>
              <a:rPr lang="en-US"/>
              <a:t>F</a:t>
            </a:r>
          </a:p>
          <a:p>
            <a:pPr eaLnBrk="1" hangingPunct="1"/>
            <a:r>
              <a:rPr lang="en-US"/>
              <a:t>First, confirm its validity.</a:t>
            </a:r>
          </a:p>
          <a:p>
            <a:pPr eaLnBrk="1" hangingPunct="1"/>
            <a:r>
              <a:rPr lang="en-US"/>
              <a:t>If it is valid, then we should be able to show the inferences that are made from the premises that establish the derivation of the conclusion.</a:t>
            </a:r>
          </a:p>
          <a:p>
            <a:pPr eaLnBrk="1" hangingPunct="1"/>
            <a:endParaRPr lang="en-US"/>
          </a:p>
        </p:txBody>
      </p:sp>
    </p:spTree>
    <p:extLst>
      <p:ext uri="{BB962C8B-B14F-4D97-AF65-F5344CB8AC3E}">
        <p14:creationId xmlns:p14="http://schemas.microsoft.com/office/powerpoint/2010/main" val="558728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endParaRPr lang="en-US"/>
          </a:p>
        </p:txBody>
      </p:sp>
      <p:sp>
        <p:nvSpPr>
          <p:cNvPr id="24579" name="Rectangle 3"/>
          <p:cNvSpPr>
            <a:spLocks noGrp="1" noChangeArrowheads="1"/>
          </p:cNvSpPr>
          <p:nvPr>
            <p:ph type="body" idx="1"/>
          </p:nvPr>
        </p:nvSpPr>
        <p:spPr/>
        <p:txBody>
          <a:bodyPr/>
          <a:lstStyle/>
          <a:p>
            <a:pPr eaLnBrk="1" hangingPunct="1"/>
            <a:r>
              <a:rPr lang="en-US" i="1" dirty="0"/>
              <a:t>Derivations Col.   Justification Col.</a:t>
            </a:r>
          </a:p>
          <a:p>
            <a:pPr eaLnBrk="1" hangingPunct="1"/>
            <a:r>
              <a:rPr lang="en-US" dirty="0"/>
              <a:t>1) E -&gt; (A &amp; C)</a:t>
            </a:r>
          </a:p>
          <a:p>
            <a:pPr eaLnBrk="1" hangingPunct="1"/>
            <a:r>
              <a:rPr lang="en-US" dirty="0"/>
              <a:t>2) A -&gt; (F &amp; E)</a:t>
            </a:r>
          </a:p>
          <a:p>
            <a:pPr eaLnBrk="1" hangingPunct="1"/>
            <a:r>
              <a:rPr lang="en-US" dirty="0"/>
              <a:t>3) E  		     </a:t>
            </a:r>
            <a:r>
              <a:rPr lang="en-US" dirty="0">
                <a:sym typeface="Symbol" pitchFamily="18" charset="2"/>
              </a:rPr>
              <a:t></a:t>
            </a:r>
            <a:r>
              <a:rPr lang="en-US" dirty="0"/>
              <a:t> F</a:t>
            </a:r>
          </a:p>
          <a:p>
            <a:pPr eaLnBrk="1" hangingPunct="1"/>
            <a:r>
              <a:rPr lang="en-US" dirty="0"/>
              <a:t>4) A &amp; C	    	      </a:t>
            </a:r>
            <a:r>
              <a:rPr lang="en-US" dirty="0">
                <a:solidFill>
                  <a:schemeClr val="accent2"/>
                </a:solidFill>
              </a:rPr>
              <a:t>E -&gt; (A &amp; C) / E / </a:t>
            </a:r>
            <a:r>
              <a:rPr lang="en-US" dirty="0">
                <a:solidFill>
                  <a:schemeClr val="accent2"/>
                </a:solidFill>
                <a:sym typeface="Symbol" pitchFamily="18" charset="2"/>
              </a:rPr>
              <a:t> A&amp;C</a:t>
            </a:r>
          </a:p>
          <a:p>
            <a:pPr eaLnBrk="1" hangingPunct="1"/>
            <a:r>
              <a:rPr lang="en-US" dirty="0">
                <a:sym typeface="Symbol" pitchFamily="18" charset="2"/>
              </a:rPr>
              <a:t>In short:</a:t>
            </a:r>
          </a:p>
          <a:p>
            <a:pPr eaLnBrk="1" hangingPunct="1"/>
            <a:r>
              <a:rPr lang="en-US" dirty="0">
                <a:sym typeface="Symbol" pitchFamily="18" charset="2"/>
              </a:rPr>
              <a:t>4) A &amp; C             	      </a:t>
            </a:r>
            <a:r>
              <a:rPr lang="en-US" dirty="0">
                <a:solidFill>
                  <a:schemeClr val="accent2"/>
                </a:solidFill>
                <a:sym typeface="Symbol" pitchFamily="18" charset="2"/>
              </a:rPr>
              <a:t>1, 3, MP</a:t>
            </a:r>
            <a:endParaRPr lang="en-US" dirty="0">
              <a:solidFill>
                <a:schemeClr val="accent2"/>
              </a:solidFill>
            </a:endParaRPr>
          </a:p>
        </p:txBody>
      </p:sp>
    </p:spTree>
    <p:extLst>
      <p:ext uri="{BB962C8B-B14F-4D97-AF65-F5344CB8AC3E}">
        <p14:creationId xmlns:p14="http://schemas.microsoft.com/office/powerpoint/2010/main" val="348870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endParaRPr lang="en-US"/>
          </a:p>
        </p:txBody>
      </p:sp>
      <p:sp>
        <p:nvSpPr>
          <p:cNvPr id="25603" name="Rectangle 3"/>
          <p:cNvSpPr>
            <a:spLocks noGrp="1" noChangeArrowheads="1"/>
          </p:cNvSpPr>
          <p:nvPr>
            <p:ph type="body" idx="1"/>
          </p:nvPr>
        </p:nvSpPr>
        <p:spPr/>
        <p:txBody>
          <a:bodyPr/>
          <a:lstStyle/>
          <a:p>
            <a:pPr eaLnBrk="1" hangingPunct="1"/>
            <a:r>
              <a:rPr lang="en-US" dirty="0"/>
              <a:t>1) E -&gt; (A &amp; C)</a:t>
            </a:r>
          </a:p>
          <a:p>
            <a:pPr eaLnBrk="1" hangingPunct="1"/>
            <a:r>
              <a:rPr lang="en-US" dirty="0"/>
              <a:t>2) A -&gt; (F &amp; E)</a:t>
            </a:r>
          </a:p>
          <a:p>
            <a:pPr eaLnBrk="1" hangingPunct="1"/>
            <a:r>
              <a:rPr lang="en-US" dirty="0"/>
              <a:t>3) E  		</a:t>
            </a:r>
            <a:r>
              <a:rPr lang="en-US" dirty="0">
                <a:sym typeface="Symbol" pitchFamily="18" charset="2"/>
              </a:rPr>
              <a:t></a:t>
            </a:r>
            <a:r>
              <a:rPr lang="en-US" dirty="0"/>
              <a:t> F</a:t>
            </a:r>
          </a:p>
          <a:p>
            <a:pPr eaLnBrk="1" hangingPunct="1"/>
            <a:r>
              <a:rPr lang="en-US" dirty="0"/>
              <a:t>4) A &amp; C		1,3 MP</a:t>
            </a:r>
          </a:p>
          <a:p>
            <a:pPr eaLnBrk="1" hangingPunct="1"/>
            <a:r>
              <a:rPr lang="en-US" dirty="0"/>
              <a:t>5) A			</a:t>
            </a:r>
            <a:r>
              <a:rPr lang="en-US" dirty="0">
                <a:solidFill>
                  <a:schemeClr val="accent2"/>
                </a:solidFill>
              </a:rPr>
              <a:t>A &amp; C / </a:t>
            </a:r>
            <a:r>
              <a:rPr lang="en-US" dirty="0">
                <a:solidFill>
                  <a:schemeClr val="accent2"/>
                </a:solidFill>
                <a:sym typeface="Symbol" pitchFamily="18" charset="2"/>
              </a:rPr>
              <a:t></a:t>
            </a:r>
            <a:r>
              <a:rPr lang="en-US" dirty="0">
                <a:solidFill>
                  <a:schemeClr val="accent2"/>
                </a:solidFill>
              </a:rPr>
              <a:t> A</a:t>
            </a:r>
          </a:p>
          <a:p>
            <a:pPr eaLnBrk="1" hangingPunct="1"/>
            <a:r>
              <a:rPr lang="en-US" dirty="0"/>
              <a:t>In short:</a:t>
            </a:r>
          </a:p>
          <a:p>
            <a:pPr eaLnBrk="1" hangingPunct="1"/>
            <a:r>
              <a:rPr lang="en-US" dirty="0"/>
              <a:t>5) A			</a:t>
            </a:r>
            <a:r>
              <a:rPr lang="en-US" dirty="0">
                <a:solidFill>
                  <a:schemeClr val="accent2"/>
                </a:solidFill>
              </a:rPr>
              <a:t>4 SIMP</a:t>
            </a:r>
          </a:p>
          <a:p>
            <a:pPr eaLnBrk="1" hangingPunct="1"/>
            <a:endParaRPr lang="en-US" dirty="0"/>
          </a:p>
          <a:p>
            <a:pPr eaLnBrk="1" hangingPunct="1"/>
            <a:endParaRPr lang="en-US" dirty="0"/>
          </a:p>
        </p:txBody>
      </p:sp>
    </p:spTree>
    <p:extLst>
      <p:ext uri="{BB962C8B-B14F-4D97-AF65-F5344CB8AC3E}">
        <p14:creationId xmlns:p14="http://schemas.microsoft.com/office/powerpoint/2010/main" val="411883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en-US"/>
          </a:p>
        </p:txBody>
      </p:sp>
      <p:sp>
        <p:nvSpPr>
          <p:cNvPr id="26627" name="Rectangle 3"/>
          <p:cNvSpPr>
            <a:spLocks noGrp="1" noChangeArrowheads="1"/>
          </p:cNvSpPr>
          <p:nvPr>
            <p:ph type="body" idx="1"/>
          </p:nvPr>
        </p:nvSpPr>
        <p:spPr/>
        <p:txBody>
          <a:bodyPr/>
          <a:lstStyle/>
          <a:p>
            <a:pPr eaLnBrk="1" hangingPunct="1"/>
            <a:r>
              <a:rPr lang="en-US" dirty="0"/>
              <a:t>1) E -&gt; (A &amp; C)</a:t>
            </a:r>
          </a:p>
          <a:p>
            <a:pPr eaLnBrk="1" hangingPunct="1"/>
            <a:r>
              <a:rPr lang="en-US" dirty="0"/>
              <a:t>2) A -&gt; (F &amp; E)</a:t>
            </a:r>
          </a:p>
          <a:p>
            <a:pPr eaLnBrk="1" hangingPunct="1"/>
            <a:r>
              <a:rPr lang="en-US" dirty="0"/>
              <a:t>3) E  			</a:t>
            </a:r>
            <a:r>
              <a:rPr lang="en-US" dirty="0">
                <a:sym typeface="Symbol" pitchFamily="18" charset="2"/>
              </a:rPr>
              <a:t></a:t>
            </a:r>
            <a:r>
              <a:rPr lang="en-US" dirty="0"/>
              <a:t> F</a:t>
            </a:r>
          </a:p>
          <a:p>
            <a:pPr eaLnBrk="1" hangingPunct="1"/>
            <a:r>
              <a:rPr lang="en-US" dirty="0"/>
              <a:t>4) A &amp; C			1,3 MP</a:t>
            </a:r>
          </a:p>
          <a:p>
            <a:pPr eaLnBrk="1" hangingPunct="1"/>
            <a:r>
              <a:rPr lang="en-US" dirty="0"/>
              <a:t>5) A				4 SIMP</a:t>
            </a:r>
          </a:p>
          <a:p>
            <a:pPr eaLnBrk="1" hangingPunct="1"/>
            <a:r>
              <a:rPr lang="en-US" dirty="0"/>
              <a:t>6) F &amp; E			2,5 MP</a:t>
            </a:r>
          </a:p>
        </p:txBody>
      </p:sp>
    </p:spTree>
    <p:extLst>
      <p:ext uri="{BB962C8B-B14F-4D97-AF65-F5344CB8AC3E}">
        <p14:creationId xmlns:p14="http://schemas.microsoft.com/office/powerpoint/2010/main" val="1740732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en-US"/>
          </a:p>
        </p:txBody>
      </p:sp>
      <p:sp>
        <p:nvSpPr>
          <p:cNvPr id="27651" name="Rectangle 3"/>
          <p:cNvSpPr>
            <a:spLocks noGrp="1" noChangeArrowheads="1"/>
          </p:cNvSpPr>
          <p:nvPr>
            <p:ph type="body" idx="1"/>
          </p:nvPr>
        </p:nvSpPr>
        <p:spPr/>
        <p:txBody>
          <a:bodyPr/>
          <a:lstStyle/>
          <a:p>
            <a:pPr eaLnBrk="1" hangingPunct="1"/>
            <a:r>
              <a:rPr lang="en-US" dirty="0"/>
              <a:t>1) E -&gt; (A &amp; C)</a:t>
            </a:r>
          </a:p>
          <a:p>
            <a:pPr eaLnBrk="1" hangingPunct="1"/>
            <a:r>
              <a:rPr lang="en-US" dirty="0"/>
              <a:t>2) A -&gt; (F &amp; E)</a:t>
            </a:r>
          </a:p>
          <a:p>
            <a:pPr eaLnBrk="1" hangingPunct="1"/>
            <a:r>
              <a:rPr lang="en-US" dirty="0"/>
              <a:t>3) E  			</a:t>
            </a:r>
            <a:r>
              <a:rPr lang="en-US" dirty="0">
                <a:sym typeface="Symbol" pitchFamily="18" charset="2"/>
              </a:rPr>
              <a:t></a:t>
            </a:r>
            <a:r>
              <a:rPr lang="en-US" dirty="0"/>
              <a:t> F</a:t>
            </a:r>
          </a:p>
          <a:p>
            <a:pPr eaLnBrk="1" hangingPunct="1"/>
            <a:r>
              <a:rPr lang="en-US" dirty="0"/>
              <a:t>4) A &amp; C			1,3 MP</a:t>
            </a:r>
          </a:p>
          <a:p>
            <a:pPr eaLnBrk="1" hangingPunct="1"/>
            <a:r>
              <a:rPr lang="en-US" dirty="0"/>
              <a:t>5) A				4 SIMP</a:t>
            </a:r>
          </a:p>
          <a:p>
            <a:pPr eaLnBrk="1" hangingPunct="1"/>
            <a:r>
              <a:rPr lang="en-US" dirty="0"/>
              <a:t>6) F &amp; E			2,5 MP</a:t>
            </a:r>
          </a:p>
          <a:p>
            <a:pPr eaLnBrk="1" hangingPunct="1"/>
            <a:r>
              <a:rPr lang="en-US" dirty="0"/>
              <a:t>7) F				6 SIMP</a:t>
            </a:r>
          </a:p>
        </p:txBody>
      </p:sp>
    </p:spTree>
    <p:extLst>
      <p:ext uri="{BB962C8B-B14F-4D97-AF65-F5344CB8AC3E}">
        <p14:creationId xmlns:p14="http://schemas.microsoft.com/office/powerpoint/2010/main" val="404679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t>Another Proof</a:t>
            </a:r>
          </a:p>
        </p:txBody>
      </p:sp>
      <p:sp>
        <p:nvSpPr>
          <p:cNvPr id="29699" name="Rectangle 3"/>
          <p:cNvSpPr>
            <a:spLocks noGrp="1" noChangeArrowheads="1"/>
          </p:cNvSpPr>
          <p:nvPr>
            <p:ph type="body" idx="1"/>
          </p:nvPr>
        </p:nvSpPr>
        <p:spPr/>
        <p:txBody>
          <a:bodyPr/>
          <a:lstStyle/>
          <a:p>
            <a:pPr eaLnBrk="1" hangingPunct="1"/>
            <a:r>
              <a:rPr lang="en-US"/>
              <a:t>1)  (C -&gt; N) &amp; E</a:t>
            </a:r>
          </a:p>
          <a:p>
            <a:pPr eaLnBrk="1" hangingPunct="1"/>
            <a:r>
              <a:rPr lang="en-US"/>
              <a:t>2) D v (N -&gt; D)</a:t>
            </a:r>
          </a:p>
          <a:p>
            <a:pPr eaLnBrk="1" hangingPunct="1"/>
            <a:r>
              <a:rPr lang="en-US"/>
              <a:t>3) ~D			 </a:t>
            </a:r>
            <a:r>
              <a:rPr lang="en-US">
                <a:sym typeface="Symbol" pitchFamily="18" charset="2"/>
              </a:rPr>
              <a:t></a:t>
            </a:r>
            <a:r>
              <a:rPr lang="en-US"/>
              <a:t> ~C v P</a:t>
            </a:r>
          </a:p>
        </p:txBody>
      </p:sp>
    </p:spTree>
    <p:extLst>
      <p:ext uri="{BB962C8B-B14F-4D97-AF65-F5344CB8AC3E}">
        <p14:creationId xmlns:p14="http://schemas.microsoft.com/office/powerpoint/2010/main" val="1094351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en-US"/>
          </a:p>
        </p:txBody>
      </p:sp>
      <p:sp>
        <p:nvSpPr>
          <p:cNvPr id="30723" name="Rectangle 3"/>
          <p:cNvSpPr>
            <a:spLocks noGrp="1" noChangeArrowheads="1"/>
          </p:cNvSpPr>
          <p:nvPr>
            <p:ph type="body" idx="1"/>
          </p:nvPr>
        </p:nvSpPr>
        <p:spPr/>
        <p:txBody>
          <a:bodyPr/>
          <a:lstStyle/>
          <a:p>
            <a:pPr eaLnBrk="1" hangingPunct="1"/>
            <a:r>
              <a:rPr lang="en-US" dirty="0"/>
              <a:t>1)  (C -&gt; N) &amp; E</a:t>
            </a:r>
          </a:p>
          <a:p>
            <a:pPr eaLnBrk="1" hangingPunct="1"/>
            <a:r>
              <a:rPr lang="en-US" dirty="0"/>
              <a:t>2) D v (N -&gt; D)</a:t>
            </a:r>
          </a:p>
          <a:p>
            <a:pPr eaLnBrk="1" hangingPunct="1"/>
            <a:r>
              <a:rPr lang="en-US" dirty="0"/>
              <a:t>3) ~D			 </a:t>
            </a:r>
            <a:r>
              <a:rPr lang="en-US" dirty="0">
                <a:sym typeface="Symbol" pitchFamily="18" charset="2"/>
              </a:rPr>
              <a:t></a:t>
            </a:r>
            <a:r>
              <a:rPr lang="en-US" dirty="0"/>
              <a:t> ~C v P</a:t>
            </a:r>
          </a:p>
          <a:p>
            <a:pPr eaLnBrk="1" hangingPunct="1"/>
            <a:r>
              <a:rPr lang="en-US" dirty="0"/>
              <a:t>4) N -&gt; D			2,3 DS</a:t>
            </a:r>
          </a:p>
          <a:p>
            <a:pPr eaLnBrk="1" hangingPunct="1"/>
            <a:endParaRPr lang="en-US" dirty="0"/>
          </a:p>
        </p:txBody>
      </p:sp>
    </p:spTree>
    <p:extLst>
      <p:ext uri="{BB962C8B-B14F-4D97-AF65-F5344CB8AC3E}">
        <p14:creationId xmlns:p14="http://schemas.microsoft.com/office/powerpoint/2010/main" val="1124356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endParaRPr lang="en-US"/>
          </a:p>
        </p:txBody>
      </p:sp>
      <p:sp>
        <p:nvSpPr>
          <p:cNvPr id="31747" name="Rectangle 3"/>
          <p:cNvSpPr>
            <a:spLocks noGrp="1" noChangeArrowheads="1"/>
          </p:cNvSpPr>
          <p:nvPr>
            <p:ph type="body" idx="1"/>
          </p:nvPr>
        </p:nvSpPr>
        <p:spPr/>
        <p:txBody>
          <a:bodyPr/>
          <a:lstStyle/>
          <a:p>
            <a:pPr eaLnBrk="1" hangingPunct="1"/>
            <a:r>
              <a:rPr lang="en-US" dirty="0"/>
              <a:t>1)  (C -&gt; N) &amp; E</a:t>
            </a:r>
          </a:p>
          <a:p>
            <a:pPr eaLnBrk="1" hangingPunct="1"/>
            <a:r>
              <a:rPr lang="en-US" dirty="0"/>
              <a:t>2) D v (N -&gt; D)</a:t>
            </a:r>
          </a:p>
          <a:p>
            <a:pPr eaLnBrk="1" hangingPunct="1"/>
            <a:r>
              <a:rPr lang="en-US" dirty="0"/>
              <a:t>3) ~D			 </a:t>
            </a:r>
            <a:r>
              <a:rPr lang="en-US" dirty="0">
                <a:sym typeface="Symbol" pitchFamily="18" charset="2"/>
              </a:rPr>
              <a:t></a:t>
            </a:r>
            <a:r>
              <a:rPr lang="en-US" dirty="0"/>
              <a:t> ~C v P</a:t>
            </a:r>
          </a:p>
          <a:p>
            <a:pPr eaLnBrk="1" hangingPunct="1"/>
            <a:r>
              <a:rPr lang="en-US" dirty="0"/>
              <a:t>4) N -&gt; D			2,3 DS</a:t>
            </a:r>
          </a:p>
          <a:p>
            <a:pPr eaLnBrk="1" hangingPunct="1"/>
            <a:r>
              <a:rPr lang="en-US" dirty="0"/>
              <a:t>5) C -&gt; N			1, SIMP</a:t>
            </a:r>
          </a:p>
          <a:p>
            <a:pPr eaLnBrk="1" hangingPunct="1"/>
            <a:endParaRPr lang="en-US" dirty="0"/>
          </a:p>
        </p:txBody>
      </p:sp>
    </p:spTree>
    <p:extLst>
      <p:ext uri="{BB962C8B-B14F-4D97-AF65-F5344CB8AC3E}">
        <p14:creationId xmlns:p14="http://schemas.microsoft.com/office/powerpoint/2010/main" val="3312966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endParaRPr lang="en-US"/>
          </a:p>
        </p:txBody>
      </p:sp>
      <p:sp>
        <p:nvSpPr>
          <p:cNvPr id="32771" name="Rectangle 3"/>
          <p:cNvSpPr>
            <a:spLocks noGrp="1" noChangeArrowheads="1"/>
          </p:cNvSpPr>
          <p:nvPr>
            <p:ph type="body" idx="1"/>
          </p:nvPr>
        </p:nvSpPr>
        <p:spPr/>
        <p:txBody>
          <a:bodyPr/>
          <a:lstStyle/>
          <a:p>
            <a:pPr eaLnBrk="1" hangingPunct="1"/>
            <a:r>
              <a:rPr lang="en-US" dirty="0"/>
              <a:t>1)  (C -&gt; N) &amp; E</a:t>
            </a:r>
          </a:p>
          <a:p>
            <a:pPr eaLnBrk="1" hangingPunct="1"/>
            <a:r>
              <a:rPr lang="en-US" dirty="0"/>
              <a:t>2) D v (N -&gt; D)</a:t>
            </a:r>
          </a:p>
          <a:p>
            <a:pPr eaLnBrk="1" hangingPunct="1"/>
            <a:r>
              <a:rPr lang="en-US" dirty="0"/>
              <a:t>3) ~D			 </a:t>
            </a:r>
            <a:r>
              <a:rPr lang="en-US" dirty="0">
                <a:sym typeface="Symbol" pitchFamily="18" charset="2"/>
              </a:rPr>
              <a:t></a:t>
            </a:r>
            <a:r>
              <a:rPr lang="en-US" dirty="0"/>
              <a:t> ~C v P</a:t>
            </a:r>
          </a:p>
          <a:p>
            <a:pPr eaLnBrk="1" hangingPunct="1"/>
            <a:r>
              <a:rPr lang="en-US" dirty="0"/>
              <a:t>4) N -&gt; D			2,3 DS</a:t>
            </a:r>
          </a:p>
          <a:p>
            <a:pPr eaLnBrk="1" hangingPunct="1"/>
            <a:r>
              <a:rPr lang="en-US" dirty="0"/>
              <a:t>5) C -&gt; N			1, SIMP</a:t>
            </a:r>
          </a:p>
          <a:p>
            <a:pPr eaLnBrk="1" hangingPunct="1"/>
            <a:r>
              <a:rPr lang="en-US" dirty="0"/>
              <a:t>6) C -&gt; D			4,5 CS</a:t>
            </a:r>
          </a:p>
          <a:p>
            <a:pPr eaLnBrk="1" hangingPunct="1"/>
            <a:endParaRPr lang="en-US" dirty="0"/>
          </a:p>
        </p:txBody>
      </p:sp>
    </p:spTree>
    <p:extLst>
      <p:ext uri="{BB962C8B-B14F-4D97-AF65-F5344CB8AC3E}">
        <p14:creationId xmlns:p14="http://schemas.microsoft.com/office/powerpoint/2010/main" val="3898799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endParaRPr lang="en-US"/>
          </a:p>
        </p:txBody>
      </p:sp>
      <p:sp>
        <p:nvSpPr>
          <p:cNvPr id="33795" name="Rectangle 3"/>
          <p:cNvSpPr>
            <a:spLocks noGrp="1" noChangeArrowheads="1"/>
          </p:cNvSpPr>
          <p:nvPr>
            <p:ph type="body" idx="1"/>
          </p:nvPr>
        </p:nvSpPr>
        <p:spPr/>
        <p:txBody>
          <a:bodyPr/>
          <a:lstStyle/>
          <a:p>
            <a:pPr eaLnBrk="1" hangingPunct="1"/>
            <a:r>
              <a:rPr lang="en-US" dirty="0"/>
              <a:t>1)  (C -&gt; N) &amp; E</a:t>
            </a:r>
          </a:p>
          <a:p>
            <a:pPr eaLnBrk="1" hangingPunct="1"/>
            <a:r>
              <a:rPr lang="en-US" dirty="0"/>
              <a:t>2) D v (N -&gt; D)</a:t>
            </a:r>
          </a:p>
          <a:p>
            <a:pPr eaLnBrk="1" hangingPunct="1"/>
            <a:r>
              <a:rPr lang="en-US" dirty="0"/>
              <a:t>3) ~D			 </a:t>
            </a:r>
            <a:r>
              <a:rPr lang="en-US" dirty="0">
                <a:sym typeface="Symbol" pitchFamily="18" charset="2"/>
              </a:rPr>
              <a:t></a:t>
            </a:r>
            <a:r>
              <a:rPr lang="en-US" dirty="0"/>
              <a:t> ~C v P</a:t>
            </a:r>
          </a:p>
          <a:p>
            <a:pPr eaLnBrk="1" hangingPunct="1"/>
            <a:r>
              <a:rPr lang="en-US" dirty="0"/>
              <a:t>4) N -&gt; D			2,3 DS</a:t>
            </a:r>
          </a:p>
          <a:p>
            <a:pPr eaLnBrk="1" hangingPunct="1"/>
            <a:r>
              <a:rPr lang="en-US" dirty="0"/>
              <a:t>5) C -&gt; N			1, SIMP</a:t>
            </a:r>
          </a:p>
          <a:p>
            <a:pPr eaLnBrk="1" hangingPunct="1"/>
            <a:r>
              <a:rPr lang="en-US" dirty="0"/>
              <a:t>6) C -&gt; D			4,5 CS</a:t>
            </a:r>
          </a:p>
          <a:p>
            <a:pPr eaLnBrk="1" hangingPunct="1"/>
            <a:r>
              <a:rPr lang="en-US" dirty="0"/>
              <a:t>7)	~ C			3,6 MT</a:t>
            </a:r>
          </a:p>
          <a:p>
            <a:pPr eaLnBrk="1" hangingPunct="1"/>
            <a:endParaRPr lang="en-US" dirty="0"/>
          </a:p>
        </p:txBody>
      </p:sp>
    </p:spTree>
    <p:extLst>
      <p:ext uri="{BB962C8B-B14F-4D97-AF65-F5344CB8AC3E}">
        <p14:creationId xmlns:p14="http://schemas.microsoft.com/office/powerpoint/2010/main" val="3600370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en-US"/>
          </a:p>
        </p:txBody>
      </p:sp>
      <p:sp>
        <p:nvSpPr>
          <p:cNvPr id="34819" name="Rectangle 3"/>
          <p:cNvSpPr>
            <a:spLocks noGrp="1" noChangeArrowheads="1"/>
          </p:cNvSpPr>
          <p:nvPr>
            <p:ph type="body" idx="1"/>
          </p:nvPr>
        </p:nvSpPr>
        <p:spPr/>
        <p:txBody>
          <a:bodyPr/>
          <a:lstStyle/>
          <a:p>
            <a:pPr eaLnBrk="1" hangingPunct="1">
              <a:lnSpc>
                <a:spcPct val="90000"/>
              </a:lnSpc>
            </a:pPr>
            <a:r>
              <a:rPr lang="en-US" dirty="0"/>
              <a:t>1)  (C -&gt; N) &amp; E</a:t>
            </a:r>
          </a:p>
          <a:p>
            <a:pPr eaLnBrk="1" hangingPunct="1">
              <a:lnSpc>
                <a:spcPct val="90000"/>
              </a:lnSpc>
            </a:pPr>
            <a:r>
              <a:rPr lang="en-US" dirty="0"/>
              <a:t>2) D v (N -&gt; D)</a:t>
            </a:r>
          </a:p>
          <a:p>
            <a:pPr eaLnBrk="1" hangingPunct="1">
              <a:lnSpc>
                <a:spcPct val="90000"/>
              </a:lnSpc>
            </a:pPr>
            <a:r>
              <a:rPr lang="en-US" dirty="0"/>
              <a:t>3) ~D			 </a:t>
            </a:r>
            <a:r>
              <a:rPr lang="en-US" dirty="0">
                <a:sym typeface="Symbol" pitchFamily="18" charset="2"/>
              </a:rPr>
              <a:t></a:t>
            </a:r>
            <a:r>
              <a:rPr lang="en-US" dirty="0"/>
              <a:t> ~C v P</a:t>
            </a:r>
          </a:p>
          <a:p>
            <a:pPr eaLnBrk="1" hangingPunct="1">
              <a:lnSpc>
                <a:spcPct val="90000"/>
              </a:lnSpc>
            </a:pPr>
            <a:r>
              <a:rPr lang="en-US" dirty="0"/>
              <a:t>4) N -&gt; D			2,3 DS</a:t>
            </a:r>
          </a:p>
          <a:p>
            <a:pPr eaLnBrk="1" hangingPunct="1">
              <a:lnSpc>
                <a:spcPct val="90000"/>
              </a:lnSpc>
            </a:pPr>
            <a:r>
              <a:rPr lang="en-US" dirty="0"/>
              <a:t>5) C -&gt; N			1, SIMP</a:t>
            </a:r>
          </a:p>
          <a:p>
            <a:pPr eaLnBrk="1" hangingPunct="1">
              <a:lnSpc>
                <a:spcPct val="90000"/>
              </a:lnSpc>
            </a:pPr>
            <a:r>
              <a:rPr lang="en-US" dirty="0"/>
              <a:t>6) C -&gt; D			4,5 CS</a:t>
            </a:r>
          </a:p>
          <a:p>
            <a:pPr eaLnBrk="1" hangingPunct="1">
              <a:lnSpc>
                <a:spcPct val="90000"/>
              </a:lnSpc>
            </a:pPr>
            <a:r>
              <a:rPr lang="en-US" dirty="0"/>
              <a:t>7)	~ C			3,6 MT</a:t>
            </a:r>
          </a:p>
          <a:p>
            <a:pPr eaLnBrk="1" hangingPunct="1">
              <a:lnSpc>
                <a:spcPct val="90000"/>
              </a:lnSpc>
            </a:pPr>
            <a:r>
              <a:rPr lang="en-US" dirty="0"/>
              <a:t>8) ~ C v P			7 ADD</a:t>
            </a:r>
          </a:p>
          <a:p>
            <a:pPr eaLnBrk="1" hangingPunct="1">
              <a:lnSpc>
                <a:spcPct val="90000"/>
              </a:lnSpc>
            </a:pPr>
            <a:endParaRPr lang="en-US" dirty="0"/>
          </a:p>
        </p:txBody>
      </p:sp>
    </p:spTree>
    <p:extLst>
      <p:ext uri="{BB962C8B-B14F-4D97-AF65-F5344CB8AC3E}">
        <p14:creationId xmlns:p14="http://schemas.microsoft.com/office/powerpoint/2010/main" val="3193005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lstStyle/>
          <a:p>
            <a:pPr eaLnBrk="1" hangingPunct="1"/>
            <a:r>
              <a:rPr lang="en-US" dirty="0"/>
              <a:t>Another Proof</a:t>
            </a:r>
          </a:p>
        </p:txBody>
      </p:sp>
      <p:sp>
        <p:nvSpPr>
          <p:cNvPr id="36867" name="Rectangle 5"/>
          <p:cNvSpPr>
            <a:spLocks noGrp="1" noChangeArrowheads="1"/>
          </p:cNvSpPr>
          <p:nvPr>
            <p:ph type="body" sz="half" idx="1"/>
          </p:nvPr>
        </p:nvSpPr>
        <p:spPr/>
        <p:txBody>
          <a:bodyPr/>
          <a:lstStyle/>
          <a:p>
            <a:pPr eaLnBrk="1" hangingPunct="1"/>
            <a:r>
              <a:rPr lang="en-US" dirty="0"/>
              <a:t>1) (L v T) -&gt; (B &amp; G)</a:t>
            </a:r>
          </a:p>
          <a:p>
            <a:pPr eaLnBrk="1" hangingPunct="1"/>
            <a:r>
              <a:rPr lang="en-US" dirty="0"/>
              <a:t>2) L &amp; (K &lt;-&gt; R)</a:t>
            </a:r>
          </a:p>
          <a:p>
            <a:pPr eaLnBrk="1" hangingPunct="1"/>
            <a:r>
              <a:rPr lang="en-US" dirty="0">
                <a:sym typeface="Symbol" pitchFamily="18" charset="2"/>
              </a:rPr>
              <a:t> </a:t>
            </a:r>
            <a:r>
              <a:rPr lang="en-US" dirty="0"/>
              <a:t> L &amp; B</a:t>
            </a:r>
          </a:p>
        </p:txBody>
      </p:sp>
      <p:sp>
        <p:nvSpPr>
          <p:cNvPr id="36868" name="Rectangle 6"/>
          <p:cNvSpPr>
            <a:spLocks noGrp="1" noChangeArrowheads="1"/>
          </p:cNvSpPr>
          <p:nvPr>
            <p:ph type="body" sz="half" idx="2"/>
          </p:nvPr>
        </p:nvSpPr>
        <p:spPr/>
        <p:txBody>
          <a:bodyPr/>
          <a:lstStyle/>
          <a:p>
            <a:pPr eaLnBrk="1" hangingPunct="1"/>
            <a:endParaRPr lang="en-US" dirty="0"/>
          </a:p>
        </p:txBody>
      </p:sp>
    </p:spTree>
    <p:extLst>
      <p:ext uri="{BB962C8B-B14F-4D97-AF65-F5344CB8AC3E}">
        <p14:creationId xmlns:p14="http://schemas.microsoft.com/office/powerpoint/2010/main" val="19533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4000"/>
              <a:t>Take a Close Look at the Argument</a:t>
            </a:r>
          </a:p>
        </p:txBody>
      </p:sp>
      <p:sp>
        <p:nvSpPr>
          <p:cNvPr id="37891" name="Rectangle 3"/>
          <p:cNvSpPr>
            <a:spLocks noGrp="1" noChangeArrowheads="1"/>
          </p:cNvSpPr>
          <p:nvPr>
            <p:ph type="body" idx="1"/>
          </p:nvPr>
        </p:nvSpPr>
        <p:spPr/>
        <p:txBody>
          <a:bodyPr/>
          <a:lstStyle/>
          <a:p>
            <a:pPr eaLnBrk="1" hangingPunct="1"/>
            <a:r>
              <a:rPr lang="en-US"/>
              <a:t>1) (L v T) -&gt; (B &amp; G)</a:t>
            </a:r>
          </a:p>
          <a:p>
            <a:pPr eaLnBrk="1" hangingPunct="1"/>
            <a:r>
              <a:rPr lang="en-US"/>
              <a:t>2) L &amp; (K &lt;-&gt; R)	</a:t>
            </a:r>
            <a:r>
              <a:rPr lang="en-US">
                <a:sym typeface="Symbol" pitchFamily="18" charset="2"/>
              </a:rPr>
              <a:t> </a:t>
            </a:r>
            <a:r>
              <a:rPr lang="en-US"/>
              <a:t> L &amp; B</a:t>
            </a:r>
          </a:p>
          <a:p>
            <a:pPr eaLnBrk="1" hangingPunct="1"/>
            <a:endParaRPr lang="en-US"/>
          </a:p>
        </p:txBody>
      </p:sp>
    </p:spTree>
    <p:extLst>
      <p:ext uri="{BB962C8B-B14F-4D97-AF65-F5344CB8AC3E}">
        <p14:creationId xmlns:p14="http://schemas.microsoft.com/office/powerpoint/2010/main" val="2949634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endParaRPr lang="en-US"/>
          </a:p>
        </p:txBody>
      </p:sp>
      <p:sp>
        <p:nvSpPr>
          <p:cNvPr id="38915" name="Rectangle 3"/>
          <p:cNvSpPr>
            <a:spLocks noGrp="1" noChangeArrowheads="1"/>
          </p:cNvSpPr>
          <p:nvPr>
            <p:ph type="body" idx="1"/>
          </p:nvPr>
        </p:nvSpPr>
        <p:spPr/>
        <p:txBody>
          <a:bodyPr/>
          <a:lstStyle/>
          <a:p>
            <a:pPr eaLnBrk="1" hangingPunct="1"/>
            <a:r>
              <a:rPr lang="en-US"/>
              <a:t>1) (L v T) -&gt; (B &amp; G)</a:t>
            </a:r>
          </a:p>
          <a:p>
            <a:pPr eaLnBrk="1" hangingPunct="1"/>
            <a:r>
              <a:rPr lang="en-US"/>
              <a:t>2) L &amp; (K &lt;-&gt; R)		</a:t>
            </a:r>
            <a:r>
              <a:rPr lang="en-US">
                <a:sym typeface="Symbol" pitchFamily="18" charset="2"/>
              </a:rPr>
              <a:t> </a:t>
            </a:r>
            <a:r>
              <a:rPr lang="en-US"/>
              <a:t> L &amp; B</a:t>
            </a:r>
          </a:p>
          <a:p>
            <a:pPr eaLnBrk="1" hangingPunct="1"/>
            <a:r>
              <a:rPr lang="en-US"/>
              <a:t>3) L				2, SIMP</a:t>
            </a:r>
          </a:p>
          <a:p>
            <a:pPr eaLnBrk="1" hangingPunct="1"/>
            <a:endParaRPr lang="en-US"/>
          </a:p>
          <a:p>
            <a:pPr eaLnBrk="1" hangingPunct="1"/>
            <a:endParaRPr lang="en-US"/>
          </a:p>
        </p:txBody>
      </p:sp>
    </p:spTree>
    <p:extLst>
      <p:ext uri="{BB962C8B-B14F-4D97-AF65-F5344CB8AC3E}">
        <p14:creationId xmlns:p14="http://schemas.microsoft.com/office/powerpoint/2010/main" val="1227062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endParaRPr lang="en-US"/>
          </a:p>
        </p:txBody>
      </p:sp>
      <p:sp>
        <p:nvSpPr>
          <p:cNvPr id="39939" name="Rectangle 3"/>
          <p:cNvSpPr>
            <a:spLocks noGrp="1" noChangeArrowheads="1"/>
          </p:cNvSpPr>
          <p:nvPr>
            <p:ph type="body" idx="1"/>
          </p:nvPr>
        </p:nvSpPr>
        <p:spPr/>
        <p:txBody>
          <a:bodyPr/>
          <a:lstStyle/>
          <a:p>
            <a:pPr eaLnBrk="1" hangingPunct="1"/>
            <a:r>
              <a:rPr lang="en-US" dirty="0"/>
              <a:t>1) (L v T) -&gt; (B &amp; G)</a:t>
            </a:r>
          </a:p>
          <a:p>
            <a:pPr eaLnBrk="1" hangingPunct="1"/>
            <a:r>
              <a:rPr lang="en-US" dirty="0"/>
              <a:t>2) L &amp; (K &lt;-&gt; R)		</a:t>
            </a:r>
            <a:r>
              <a:rPr lang="en-US" dirty="0">
                <a:sym typeface="Symbol" pitchFamily="18" charset="2"/>
              </a:rPr>
              <a:t> </a:t>
            </a:r>
            <a:r>
              <a:rPr lang="en-US" dirty="0"/>
              <a:t> L &amp; B</a:t>
            </a:r>
          </a:p>
          <a:p>
            <a:pPr eaLnBrk="1" hangingPunct="1"/>
            <a:r>
              <a:rPr lang="en-US" dirty="0"/>
              <a:t>3) L				2, SIMP</a:t>
            </a:r>
          </a:p>
          <a:p>
            <a:pPr eaLnBrk="1" hangingPunct="1"/>
            <a:r>
              <a:rPr lang="en-US" dirty="0"/>
              <a:t>4) L v T			3, ADD</a:t>
            </a:r>
          </a:p>
          <a:p>
            <a:pPr eaLnBrk="1" hangingPunct="1"/>
            <a:endParaRPr lang="en-US" dirty="0"/>
          </a:p>
          <a:p>
            <a:pPr eaLnBrk="1" hangingPunct="1"/>
            <a:endParaRPr lang="en-US" dirty="0"/>
          </a:p>
        </p:txBody>
      </p:sp>
    </p:spTree>
    <p:extLst>
      <p:ext uri="{BB962C8B-B14F-4D97-AF65-F5344CB8AC3E}">
        <p14:creationId xmlns:p14="http://schemas.microsoft.com/office/powerpoint/2010/main" val="592017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endParaRPr lang="en-US"/>
          </a:p>
        </p:txBody>
      </p:sp>
      <p:sp>
        <p:nvSpPr>
          <p:cNvPr id="40963" name="Rectangle 3"/>
          <p:cNvSpPr>
            <a:spLocks noGrp="1" noChangeArrowheads="1"/>
          </p:cNvSpPr>
          <p:nvPr>
            <p:ph type="body" idx="1"/>
          </p:nvPr>
        </p:nvSpPr>
        <p:spPr/>
        <p:txBody>
          <a:bodyPr/>
          <a:lstStyle/>
          <a:p>
            <a:pPr eaLnBrk="1" hangingPunct="1"/>
            <a:r>
              <a:rPr lang="en-US" dirty="0"/>
              <a:t>1) (L v T) -&gt; (B &amp; G)</a:t>
            </a:r>
          </a:p>
          <a:p>
            <a:pPr eaLnBrk="1" hangingPunct="1"/>
            <a:r>
              <a:rPr lang="en-US" dirty="0"/>
              <a:t>2) L &amp; (K &lt;-&gt; R)		</a:t>
            </a:r>
            <a:r>
              <a:rPr lang="en-US" dirty="0">
                <a:sym typeface="Symbol" pitchFamily="18" charset="2"/>
              </a:rPr>
              <a:t> </a:t>
            </a:r>
            <a:r>
              <a:rPr lang="en-US" dirty="0"/>
              <a:t> L &amp; B</a:t>
            </a:r>
          </a:p>
          <a:p>
            <a:pPr eaLnBrk="1" hangingPunct="1"/>
            <a:r>
              <a:rPr lang="en-US" dirty="0"/>
              <a:t>3) L				2, SIMP</a:t>
            </a:r>
          </a:p>
          <a:p>
            <a:pPr eaLnBrk="1" hangingPunct="1"/>
            <a:r>
              <a:rPr lang="en-US" dirty="0"/>
              <a:t>4) L v T			3, ADD</a:t>
            </a:r>
          </a:p>
          <a:p>
            <a:pPr eaLnBrk="1" hangingPunct="1"/>
            <a:r>
              <a:rPr lang="en-US" dirty="0"/>
              <a:t>5) B &amp; G			1,4 MP</a:t>
            </a:r>
          </a:p>
          <a:p>
            <a:pPr eaLnBrk="1" hangingPunct="1"/>
            <a:endParaRPr lang="en-US" dirty="0"/>
          </a:p>
        </p:txBody>
      </p:sp>
    </p:spTree>
    <p:extLst>
      <p:ext uri="{BB962C8B-B14F-4D97-AF65-F5344CB8AC3E}">
        <p14:creationId xmlns:p14="http://schemas.microsoft.com/office/powerpoint/2010/main" val="4119527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endParaRPr lang="en-US"/>
          </a:p>
        </p:txBody>
      </p:sp>
      <p:sp>
        <p:nvSpPr>
          <p:cNvPr id="41987" name="Rectangle 3"/>
          <p:cNvSpPr>
            <a:spLocks noGrp="1" noChangeArrowheads="1"/>
          </p:cNvSpPr>
          <p:nvPr>
            <p:ph type="body" idx="1"/>
          </p:nvPr>
        </p:nvSpPr>
        <p:spPr/>
        <p:txBody>
          <a:bodyPr/>
          <a:lstStyle/>
          <a:p>
            <a:pPr eaLnBrk="1" hangingPunct="1"/>
            <a:r>
              <a:rPr lang="en-US" dirty="0"/>
              <a:t>1) (L v T) -&gt; (B &amp; G)</a:t>
            </a:r>
          </a:p>
          <a:p>
            <a:pPr eaLnBrk="1" hangingPunct="1"/>
            <a:r>
              <a:rPr lang="en-US" dirty="0"/>
              <a:t>2) L &amp; (K &lt;-&gt; R)		</a:t>
            </a:r>
            <a:r>
              <a:rPr lang="en-US" dirty="0">
                <a:sym typeface="Symbol" pitchFamily="18" charset="2"/>
              </a:rPr>
              <a:t> </a:t>
            </a:r>
            <a:r>
              <a:rPr lang="en-US" dirty="0"/>
              <a:t> L &amp; B</a:t>
            </a:r>
          </a:p>
          <a:p>
            <a:pPr eaLnBrk="1" hangingPunct="1"/>
            <a:r>
              <a:rPr lang="en-US" dirty="0"/>
              <a:t>3) L				2, SIMP</a:t>
            </a:r>
          </a:p>
          <a:p>
            <a:pPr eaLnBrk="1" hangingPunct="1"/>
            <a:r>
              <a:rPr lang="en-US" dirty="0"/>
              <a:t>4) L v T			3, ADD</a:t>
            </a:r>
          </a:p>
          <a:p>
            <a:pPr eaLnBrk="1" hangingPunct="1"/>
            <a:r>
              <a:rPr lang="en-US" dirty="0"/>
              <a:t>5) B &amp; G			1,4 MP</a:t>
            </a:r>
          </a:p>
          <a:p>
            <a:pPr eaLnBrk="1" hangingPunct="1"/>
            <a:r>
              <a:rPr lang="en-US" dirty="0"/>
              <a:t>6) B				5, SIMP</a:t>
            </a:r>
          </a:p>
          <a:p>
            <a:pPr eaLnBrk="1" hangingPunct="1"/>
            <a:endParaRPr lang="en-US" dirty="0"/>
          </a:p>
        </p:txBody>
      </p:sp>
    </p:spTree>
    <p:extLst>
      <p:ext uri="{BB962C8B-B14F-4D97-AF65-F5344CB8AC3E}">
        <p14:creationId xmlns:p14="http://schemas.microsoft.com/office/powerpoint/2010/main" val="3430749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endParaRPr lang="en-US"/>
          </a:p>
        </p:txBody>
      </p:sp>
      <p:sp>
        <p:nvSpPr>
          <p:cNvPr id="43011" name="Rectangle 3"/>
          <p:cNvSpPr>
            <a:spLocks noGrp="1" noChangeArrowheads="1"/>
          </p:cNvSpPr>
          <p:nvPr>
            <p:ph type="body" idx="1"/>
          </p:nvPr>
        </p:nvSpPr>
        <p:spPr/>
        <p:txBody>
          <a:bodyPr/>
          <a:lstStyle/>
          <a:p>
            <a:pPr eaLnBrk="1" hangingPunct="1"/>
            <a:r>
              <a:rPr lang="en-US" dirty="0"/>
              <a:t>1) (L v T) -&gt; (B &amp; G)</a:t>
            </a:r>
          </a:p>
          <a:p>
            <a:pPr eaLnBrk="1" hangingPunct="1"/>
            <a:r>
              <a:rPr lang="en-US" dirty="0"/>
              <a:t>2) L &amp; (K &lt;-&gt; R)		</a:t>
            </a:r>
            <a:r>
              <a:rPr lang="en-US" dirty="0">
                <a:sym typeface="Symbol" pitchFamily="18" charset="2"/>
              </a:rPr>
              <a:t> </a:t>
            </a:r>
            <a:r>
              <a:rPr lang="en-US" dirty="0"/>
              <a:t> L &amp; B</a:t>
            </a:r>
          </a:p>
          <a:p>
            <a:pPr eaLnBrk="1" hangingPunct="1"/>
            <a:r>
              <a:rPr lang="en-US" dirty="0"/>
              <a:t>3) L				2, SIMP</a:t>
            </a:r>
          </a:p>
          <a:p>
            <a:pPr eaLnBrk="1" hangingPunct="1"/>
            <a:r>
              <a:rPr lang="en-US" dirty="0"/>
              <a:t>4) L v T			3, ADD</a:t>
            </a:r>
          </a:p>
          <a:p>
            <a:pPr eaLnBrk="1" hangingPunct="1"/>
            <a:r>
              <a:rPr lang="en-US" dirty="0"/>
              <a:t>5) B &amp; G			1,4 MP</a:t>
            </a:r>
          </a:p>
          <a:p>
            <a:pPr eaLnBrk="1" hangingPunct="1"/>
            <a:r>
              <a:rPr lang="en-US" dirty="0"/>
              <a:t>6) B				5, SIMP</a:t>
            </a:r>
          </a:p>
          <a:p>
            <a:pPr eaLnBrk="1" hangingPunct="1"/>
            <a:r>
              <a:rPr lang="en-US" dirty="0"/>
              <a:t>7) L &amp; B			3,6 CONJ	</a:t>
            </a:r>
          </a:p>
          <a:p>
            <a:pPr eaLnBrk="1" hangingPunct="1"/>
            <a:endParaRPr lang="en-US" dirty="0"/>
          </a:p>
        </p:txBody>
      </p:sp>
    </p:spTree>
    <p:extLst>
      <p:ext uri="{BB962C8B-B14F-4D97-AF65-F5344CB8AC3E}">
        <p14:creationId xmlns:p14="http://schemas.microsoft.com/office/powerpoint/2010/main" val="140030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3200"/>
              <a:t>Use a truth table to answer the questions.</a:t>
            </a:r>
          </a:p>
        </p:txBody>
      </p:sp>
      <p:sp>
        <p:nvSpPr>
          <p:cNvPr id="59395" name="Rectangle 3"/>
          <p:cNvSpPr>
            <a:spLocks noGrp="1" noChangeArrowheads="1"/>
          </p:cNvSpPr>
          <p:nvPr>
            <p:ph type="body" idx="1"/>
          </p:nvPr>
        </p:nvSpPr>
        <p:spPr/>
        <p:txBody>
          <a:bodyPr/>
          <a:lstStyle/>
          <a:p>
            <a:pPr eaLnBrk="1" hangingPunct="1"/>
            <a:r>
              <a:rPr lang="en-US"/>
              <a:t>Cindy, Jane and Amanda, witnessed a bank robbery. At trial, Cindy testified that Lefty did not enter the bank, and if Howard pulled a gun, then Conrad collected the money. Jane testified that if Howard did not pull a gun, then Lefty entered the bank. Amanda testified that if Conrad collected the money, then Howard pulled a gun. Is it possible that all three witnesses told the truth? If so, what can we conclude about Lefty, Howard, and Conrad? </a:t>
            </a:r>
          </a:p>
        </p:txBody>
      </p:sp>
    </p:spTree>
    <p:extLst>
      <p:ext uri="{BB962C8B-B14F-4D97-AF65-F5344CB8AC3E}">
        <p14:creationId xmlns:p14="http://schemas.microsoft.com/office/powerpoint/2010/main" val="3374208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endParaRPr lang="en-US"/>
          </a:p>
        </p:txBody>
      </p:sp>
      <p:sp>
        <p:nvSpPr>
          <p:cNvPr id="60419" name="Rectangle 3"/>
          <p:cNvSpPr>
            <a:spLocks noGrp="1" noChangeArrowheads="1"/>
          </p:cNvSpPr>
          <p:nvPr>
            <p:ph type="body" idx="1"/>
          </p:nvPr>
        </p:nvSpPr>
        <p:spPr/>
        <p:txBody>
          <a:bodyPr/>
          <a:lstStyle/>
          <a:p>
            <a:pPr eaLnBrk="1" hangingPunct="1"/>
            <a:r>
              <a:rPr lang="en-US"/>
              <a:t>Let:</a:t>
            </a:r>
          </a:p>
          <a:p>
            <a:pPr eaLnBrk="1" hangingPunct="1"/>
            <a:r>
              <a:rPr lang="en-US"/>
              <a:t>L = Lefty did enter the bank</a:t>
            </a:r>
          </a:p>
          <a:p>
            <a:pPr eaLnBrk="1" hangingPunct="1"/>
            <a:r>
              <a:rPr lang="en-US"/>
              <a:t>H = Howard pulled a gun</a:t>
            </a:r>
          </a:p>
          <a:p>
            <a:pPr eaLnBrk="1" hangingPunct="1"/>
            <a:r>
              <a:rPr lang="en-US"/>
              <a:t>C = Conrad collected the money</a:t>
            </a:r>
          </a:p>
          <a:p>
            <a:pPr eaLnBrk="1" hangingPunct="1"/>
            <a:r>
              <a:rPr lang="en-US"/>
              <a:t>Cindy said: ~ L &amp; (H-&gt; C)</a:t>
            </a:r>
          </a:p>
          <a:p>
            <a:pPr eaLnBrk="1" hangingPunct="1"/>
            <a:r>
              <a:rPr lang="en-US"/>
              <a:t>Jane said: ~ H -&gt; L</a:t>
            </a:r>
          </a:p>
          <a:p>
            <a:pPr eaLnBrk="1" hangingPunct="1"/>
            <a:r>
              <a:rPr lang="en-US"/>
              <a:t>Amanda said: C -&gt; H</a:t>
            </a:r>
          </a:p>
        </p:txBody>
      </p:sp>
    </p:spTree>
    <p:extLst>
      <p:ext uri="{BB962C8B-B14F-4D97-AF65-F5344CB8AC3E}">
        <p14:creationId xmlns:p14="http://schemas.microsoft.com/office/powerpoint/2010/main" val="1748734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dirty="0"/>
              <a:t>What </a:t>
            </a:r>
            <a:r>
              <a:rPr lang="en-US"/>
              <a:t>the truth </a:t>
            </a:r>
            <a:r>
              <a:rPr lang="en-US" dirty="0"/>
              <a:t>table tells us.</a:t>
            </a:r>
          </a:p>
        </p:txBody>
      </p:sp>
      <p:sp>
        <p:nvSpPr>
          <p:cNvPr id="62467" name="Rectangle 3"/>
          <p:cNvSpPr>
            <a:spLocks noGrp="1" noChangeArrowheads="1"/>
          </p:cNvSpPr>
          <p:nvPr>
            <p:ph type="body" idx="1"/>
          </p:nvPr>
        </p:nvSpPr>
        <p:spPr/>
        <p:txBody>
          <a:bodyPr/>
          <a:lstStyle/>
          <a:p>
            <a:pPr eaLnBrk="1" hangingPunct="1"/>
            <a:r>
              <a:rPr lang="en-US"/>
              <a:t>The indicated row is when all three witnesses told the truth.  As such, by referring to the array of truth values for that row, we can conclude that Lefty did not enter the bank, Howard pulled a gun, and Conrad collected the money (i.e. L = False, H = True, C = True)</a:t>
            </a:r>
          </a:p>
        </p:txBody>
      </p:sp>
    </p:spTree>
    <p:extLst>
      <p:ext uri="{BB962C8B-B14F-4D97-AF65-F5344CB8AC3E}">
        <p14:creationId xmlns:p14="http://schemas.microsoft.com/office/powerpoint/2010/main" val="3778489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a:t>Proof #2</a:t>
            </a:r>
          </a:p>
        </p:txBody>
      </p:sp>
      <p:sp>
        <p:nvSpPr>
          <p:cNvPr id="84995" name="Rectangle 3"/>
          <p:cNvSpPr>
            <a:spLocks noGrp="1" noChangeArrowheads="1"/>
          </p:cNvSpPr>
          <p:nvPr>
            <p:ph type="body" idx="1"/>
          </p:nvPr>
        </p:nvSpPr>
        <p:spPr/>
        <p:txBody>
          <a:bodyPr/>
          <a:lstStyle/>
          <a:p>
            <a:pPr eaLnBrk="1" hangingPunct="1"/>
            <a:r>
              <a:rPr lang="en-US"/>
              <a:t>1) (L v P) -&gt; U</a:t>
            </a:r>
          </a:p>
          <a:p>
            <a:pPr eaLnBrk="1" hangingPunct="1"/>
            <a:r>
              <a:rPr lang="en-US"/>
              <a:t>2) (M -&gt; U) -&gt; I</a:t>
            </a:r>
          </a:p>
          <a:p>
            <a:pPr eaLnBrk="1" hangingPunct="1"/>
            <a:r>
              <a:rPr lang="en-US"/>
              <a:t>3) P				</a:t>
            </a:r>
            <a:r>
              <a:rPr lang="en-US">
                <a:sym typeface="Symbol" pitchFamily="18" charset="2"/>
              </a:rPr>
              <a:t></a:t>
            </a:r>
            <a:r>
              <a:rPr lang="en-US"/>
              <a:t> I</a:t>
            </a:r>
          </a:p>
          <a:p>
            <a:pPr eaLnBrk="1" hangingPunct="1"/>
            <a:endParaRPr lang="en-US"/>
          </a:p>
        </p:txBody>
      </p:sp>
    </p:spTree>
    <p:extLst>
      <p:ext uri="{BB962C8B-B14F-4D97-AF65-F5344CB8AC3E}">
        <p14:creationId xmlns:p14="http://schemas.microsoft.com/office/powerpoint/2010/main" val="2648514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endParaRPr lang="en-US"/>
          </a:p>
        </p:txBody>
      </p:sp>
      <p:sp>
        <p:nvSpPr>
          <p:cNvPr id="60419" name="Rectangle 3"/>
          <p:cNvSpPr>
            <a:spLocks noGrp="1" noChangeArrowheads="1"/>
          </p:cNvSpPr>
          <p:nvPr>
            <p:ph type="body" idx="1"/>
          </p:nvPr>
        </p:nvSpPr>
        <p:spPr/>
        <p:txBody>
          <a:bodyPr/>
          <a:lstStyle/>
          <a:p>
            <a:pPr eaLnBrk="1" hangingPunct="1"/>
            <a:r>
              <a:rPr lang="en-US"/>
              <a:t>Let:</a:t>
            </a:r>
          </a:p>
          <a:p>
            <a:pPr eaLnBrk="1" hangingPunct="1"/>
            <a:r>
              <a:rPr lang="en-US"/>
              <a:t>L = Lefty did enter the bank</a:t>
            </a:r>
          </a:p>
          <a:p>
            <a:pPr eaLnBrk="1" hangingPunct="1"/>
            <a:r>
              <a:rPr lang="en-US"/>
              <a:t>H = Howard pulled a gun</a:t>
            </a:r>
          </a:p>
          <a:p>
            <a:pPr eaLnBrk="1" hangingPunct="1"/>
            <a:r>
              <a:rPr lang="en-US"/>
              <a:t>C = Conrad collected the money</a:t>
            </a:r>
          </a:p>
          <a:p>
            <a:pPr eaLnBrk="1" hangingPunct="1"/>
            <a:r>
              <a:rPr lang="en-US"/>
              <a:t>Cindy said: ~ L &amp; (H-&gt; C)</a:t>
            </a:r>
          </a:p>
          <a:p>
            <a:pPr eaLnBrk="1" hangingPunct="1"/>
            <a:r>
              <a:rPr lang="en-US"/>
              <a:t>Jane said: ~ H -&gt; L</a:t>
            </a:r>
          </a:p>
          <a:p>
            <a:pPr eaLnBrk="1" hangingPunct="1"/>
            <a:r>
              <a:rPr lang="en-US"/>
              <a:t>Amanda said: C -&gt; H</a:t>
            </a:r>
          </a:p>
        </p:txBody>
      </p:sp>
    </p:spTree>
    <p:extLst>
      <p:ext uri="{BB962C8B-B14F-4D97-AF65-F5344CB8AC3E}">
        <p14:creationId xmlns:p14="http://schemas.microsoft.com/office/powerpoint/2010/main" val="2030216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3200"/>
              <a:t>Use a truth table to answer the questions.</a:t>
            </a:r>
          </a:p>
        </p:txBody>
      </p:sp>
      <p:sp>
        <p:nvSpPr>
          <p:cNvPr id="59395" name="Rectangle 3"/>
          <p:cNvSpPr>
            <a:spLocks noGrp="1" noChangeArrowheads="1"/>
          </p:cNvSpPr>
          <p:nvPr>
            <p:ph type="body" idx="1"/>
          </p:nvPr>
        </p:nvSpPr>
        <p:spPr/>
        <p:txBody>
          <a:bodyPr/>
          <a:lstStyle/>
          <a:p>
            <a:pPr eaLnBrk="1" hangingPunct="1"/>
            <a:r>
              <a:rPr lang="en-US"/>
              <a:t>Cindy, Jane and Amanda, witnessed a bank robbery. At trial, Cindy testified that Lefty did not enter the bank, and if Howard pulled a gun, then Conrad collected the money. Jane testified that if Howard did not pull a gun, then Lefty entered the bank. Amanda testified that if Conrad collected the money, then Howard pulled a gun. Is it possible that all three witnesses told the truth? If so, what can we conclude about Lefty, Howard, and Conrad? </a:t>
            </a:r>
          </a:p>
        </p:txBody>
      </p:sp>
    </p:spTree>
    <p:extLst>
      <p:ext uri="{BB962C8B-B14F-4D97-AF65-F5344CB8AC3E}">
        <p14:creationId xmlns:p14="http://schemas.microsoft.com/office/powerpoint/2010/main" val="2790745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dirty="0"/>
              <a:t>What </a:t>
            </a:r>
            <a:r>
              <a:rPr lang="en-US"/>
              <a:t>the truth </a:t>
            </a:r>
            <a:r>
              <a:rPr lang="en-US" dirty="0"/>
              <a:t>table tells us.</a:t>
            </a:r>
          </a:p>
        </p:txBody>
      </p:sp>
      <p:sp>
        <p:nvSpPr>
          <p:cNvPr id="62467" name="Rectangle 3"/>
          <p:cNvSpPr>
            <a:spLocks noGrp="1" noChangeArrowheads="1"/>
          </p:cNvSpPr>
          <p:nvPr>
            <p:ph type="body" idx="1"/>
          </p:nvPr>
        </p:nvSpPr>
        <p:spPr/>
        <p:txBody>
          <a:bodyPr/>
          <a:lstStyle/>
          <a:p>
            <a:pPr eaLnBrk="1" hangingPunct="1"/>
            <a:r>
              <a:rPr lang="en-US"/>
              <a:t>The indicated row is when all three witnesses told the truth.  As such, by referring to the array of truth values for that row, we can conclude that Lefty did not enter the bank, Howard pulled a gun, and Conrad collected the money (i.e. L = False, H = True, C = True)</a:t>
            </a:r>
          </a:p>
        </p:txBody>
      </p:sp>
    </p:spTree>
    <p:extLst>
      <p:ext uri="{BB962C8B-B14F-4D97-AF65-F5344CB8AC3E}">
        <p14:creationId xmlns:p14="http://schemas.microsoft.com/office/powerpoint/2010/main" val="1159776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1817</Words>
  <Application>Microsoft Office PowerPoint</Application>
  <PresentationFormat>宽屏</PresentationFormat>
  <Paragraphs>195</Paragraphs>
  <Slides>34</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34</vt:i4>
      </vt:variant>
    </vt:vector>
  </HeadingPairs>
  <TitlesOfParts>
    <vt:vector size="38" baseType="lpstr">
      <vt:lpstr>Arial</vt:lpstr>
      <vt:lpstr>Calibri</vt:lpstr>
      <vt:lpstr>Calibri Light</vt:lpstr>
      <vt:lpstr>Office Theme</vt:lpstr>
      <vt:lpstr>PHIL 1290</vt:lpstr>
      <vt:lpstr>Proof of Validity</vt:lpstr>
      <vt:lpstr>Proof of Validity</vt:lpstr>
      <vt:lpstr>Rules of Inference (Table 6.10)</vt:lpstr>
      <vt:lpstr>Rules of Inference</vt:lpstr>
      <vt:lpstr>Basic Rules of Inference</vt:lpstr>
      <vt:lpstr>Equivalents (Table 6.11)</vt:lpstr>
      <vt:lpstr>Equivalents</vt:lpstr>
      <vt:lpstr>Equivalents</vt:lpstr>
      <vt:lpstr>Proving an argument</vt:lpstr>
      <vt:lpstr>PowerPoint 演示文稿</vt:lpstr>
      <vt:lpstr>PowerPoint 演示文稿</vt:lpstr>
      <vt:lpstr>PowerPoint 演示文稿</vt:lpstr>
      <vt:lpstr>PowerPoint 演示文稿</vt:lpstr>
      <vt:lpstr>Another Proof</vt:lpstr>
      <vt:lpstr>PowerPoint 演示文稿</vt:lpstr>
      <vt:lpstr>PowerPoint 演示文稿</vt:lpstr>
      <vt:lpstr>PowerPoint 演示文稿</vt:lpstr>
      <vt:lpstr>PowerPoint 演示文稿</vt:lpstr>
      <vt:lpstr>PowerPoint 演示文稿</vt:lpstr>
      <vt:lpstr>Another Proof</vt:lpstr>
      <vt:lpstr>Take a Close Look at the Argument</vt:lpstr>
      <vt:lpstr>PowerPoint 演示文稿</vt:lpstr>
      <vt:lpstr>PowerPoint 演示文稿</vt:lpstr>
      <vt:lpstr>PowerPoint 演示文稿</vt:lpstr>
      <vt:lpstr>PowerPoint 演示文稿</vt:lpstr>
      <vt:lpstr>PowerPoint 演示文稿</vt:lpstr>
      <vt:lpstr>Use a truth table to answer the questions.</vt:lpstr>
      <vt:lpstr>PowerPoint 演示文稿</vt:lpstr>
      <vt:lpstr>What the truth table tells us.</vt:lpstr>
      <vt:lpstr>Proof #2</vt:lpstr>
      <vt:lpstr>PowerPoint 演示文稿</vt:lpstr>
      <vt:lpstr>Use a truth table to answer the questions.</vt:lpstr>
      <vt:lpstr>What the truth table tells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 1290</dc:title>
  <dc:creator>walsh</dc:creator>
  <cp:lastModifiedBy>Alvin？NG NG</cp:lastModifiedBy>
  <cp:revision>16</cp:revision>
  <dcterms:created xsi:type="dcterms:W3CDTF">2020-09-04T19:28:06Z</dcterms:created>
  <dcterms:modified xsi:type="dcterms:W3CDTF">2020-10-31T18:00:04Z</dcterms:modified>
</cp:coreProperties>
</file>